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9" r:id="rId4"/>
    <p:sldId id="270" r:id="rId5"/>
    <p:sldId id="258" r:id="rId6"/>
    <p:sldId id="260" r:id="rId7"/>
    <p:sldId id="261" r:id="rId8"/>
    <p:sldId id="262" r:id="rId9"/>
    <p:sldId id="263" r:id="rId10"/>
    <p:sldId id="264" r:id="rId11"/>
    <p:sldId id="268" r:id="rId12"/>
    <p:sldId id="272" r:id="rId13"/>
    <p:sldId id="292" r:id="rId14"/>
    <p:sldId id="288" r:id="rId15"/>
    <p:sldId id="289" r:id="rId16"/>
    <p:sldId id="290" r:id="rId17"/>
    <p:sldId id="291" r:id="rId18"/>
    <p:sldId id="300" r:id="rId19"/>
    <p:sldId id="301" r:id="rId20"/>
    <p:sldId id="302" r:id="rId21"/>
    <p:sldId id="303" r:id="rId22"/>
    <p:sldId id="304" r:id="rId23"/>
    <p:sldId id="305" r:id="rId24"/>
    <p:sldId id="306" r:id="rId25"/>
    <p:sldId id="265" r:id="rId26"/>
    <p:sldId id="307" r:id="rId27"/>
    <p:sldId id="308" r:id="rId28"/>
    <p:sldId id="312" r:id="rId29"/>
    <p:sldId id="271" r:id="rId30"/>
    <p:sldId id="31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autoAdjust="0"/>
  </p:normalViewPr>
  <p:slideViewPr>
    <p:cSldViewPr snapToGrid="0" showGuides="1">
      <p:cViewPr varScale="1">
        <p:scale>
          <a:sx n="82" d="100"/>
          <a:sy n="82" d="100"/>
        </p:scale>
        <p:origin x="557" y="72"/>
      </p:cViewPr>
      <p:guideLst>
        <p:guide orient="horz" pos="2160"/>
        <p:guide pos="3840"/>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78946A-2E5F-4E68-8AF3-320F21DE172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F78946A-2E5F-4E68-8AF3-320F21DE172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F78946A-2E5F-4E68-8AF3-320F21DE172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78946A-2E5F-4E68-8AF3-320F21DE172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8946A-2E5F-4E68-8AF3-320F21DE172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78946A-2E5F-4E68-8AF3-320F21DE172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760038-E671-4810-9759-73C867072572}" type="slidenum">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760038-E671-4810-9759-73C867072572}" type="slidenum">
              <a:rPr lang="en-IN" smtClean="0"/>
            </a:fld>
            <a:endParaRPr lang="en-IN"/>
          </a:p>
        </p:txBody>
      </p:sp>
      <p:sp>
        <p:nvSpPr>
          <p:cNvPr id="5" name="Date Placeholder 4"/>
          <p:cNvSpPr>
            <a:spLocks noGrp="1"/>
          </p:cNvSpPr>
          <p:nvPr>
            <p:ph type="dt" sz="half" idx="10"/>
          </p:nvPr>
        </p:nvSpPr>
        <p:spPr/>
        <p:txBody>
          <a:bodyPr/>
          <a:lstStyle/>
          <a:p>
            <a:fld id="{0F78946A-2E5F-4E68-8AF3-320F21DE1728}" type="datetimeFigureOut">
              <a:rPr lang="en-IN" smtClean="0"/>
            </a:fld>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78946A-2E5F-4E68-8AF3-320F21DE1728}" type="datetimeFigureOut">
              <a:rPr lang="en-IN" smtClean="0"/>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760038-E671-4810-9759-73C86707257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02" y="284916"/>
            <a:ext cx="10515600" cy="3067049"/>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US" sz="2500" b="1" kern="0" dirty="0">
                <a:solidFill>
                  <a:srgbClr val="002060"/>
                </a:solidFill>
                <a:effectLst/>
                <a:latin typeface="Century" panose="02040604050505020304" pitchFamily="18" charset="0"/>
                <a:ea typeface="Times New Roman" panose="02020603050405020304" pitchFamily="18" charset="0"/>
              </a:rPr>
              <a:t>CAMPUS PLACEMENTS PREDICTION &amp; ANALYSIS USING MACHINE LEARNING</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p:cNvSpPr>
            <a:spLocks noGrp="1"/>
          </p:cNvSpPr>
          <p:nvPr>
            <p:ph idx="1"/>
          </p:nvPr>
        </p:nvSpPr>
        <p:spPr>
          <a:xfrm>
            <a:off x="545237" y="3629025"/>
            <a:ext cx="10515600" cy="3228975"/>
          </a:xfrm>
        </p:spPr>
        <p:txBody>
          <a:bodyPr>
            <a:normAutofit lnSpcReduction="10000"/>
          </a:bodyPr>
          <a:lstStyle/>
          <a:p>
            <a:pPr marL="69850" indent="0" algn="ctr">
              <a:spcBef>
                <a:spcPts val="600"/>
              </a:spcBef>
              <a:spcAft>
                <a:spcPts val="0"/>
              </a:spcAft>
              <a:buNone/>
              <a:tabLst>
                <a:tab pos="4675505" algn="l"/>
              </a:tabLst>
            </a:pPr>
            <a:endParaRPr lang="en-US" sz="500" dirty="0">
              <a:solidFill>
                <a:srgbClr val="FF0000"/>
              </a:solidFill>
              <a:effectLst/>
              <a:latin typeface="Algerian" panose="04020705040A02060702" pitchFamily="82" charset="0"/>
              <a:ea typeface="Times New Roman" panose="02020603050405020304" pitchFamily="18" charset="0"/>
            </a:endParaRPr>
          </a:p>
          <a:p>
            <a:pPr marL="69850" indent="0" algn="ctr">
              <a:spcBef>
                <a:spcPts val="600"/>
              </a:spcBef>
              <a:spcAft>
                <a:spcPts val="0"/>
              </a:spcAft>
              <a:buNone/>
              <a:tabLst>
                <a:tab pos="4675505" algn="l"/>
              </a:tabLst>
            </a:pPr>
            <a:r>
              <a:rPr lang="en-US" sz="2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BATCH NO</a:t>
            </a:r>
            <a:r>
              <a:rPr lang="en-US" sz="2400" dirty="0">
                <a:solidFill>
                  <a:srgbClr val="FF0000"/>
                </a:solidFill>
                <a:effectLst/>
                <a:latin typeface="Algerian" panose="04020705040A02060702" pitchFamily="82" charset="0"/>
                <a:ea typeface="Times New Roman" panose="02020603050405020304" pitchFamily="18" charset="0"/>
              </a:rPr>
              <a:t> : </a:t>
            </a:r>
            <a:r>
              <a:rPr lang="en-US" sz="2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000" dirty="0">
                <a:solidFill>
                  <a:schemeClr val="tx1"/>
                </a:solidFill>
                <a:effectLst/>
                <a:latin typeface="Bahnschrift SemiBold" panose="020B0502040204020203" pitchFamily="34" charset="0"/>
                <a:ea typeface="Times New Roman" panose="02020603050405020304" pitchFamily="18" charset="0"/>
              </a:rPr>
              <a:t>Gaini Vamshi                                                                           207R1A0577</a:t>
            </a:r>
            <a:endParaRPr lang="en-IN" sz="2000" dirty="0">
              <a:solidFill>
                <a:schemeClr val="tx1"/>
              </a:solidFill>
              <a:effectLst/>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000" dirty="0">
                <a:solidFill>
                  <a:schemeClr val="tx1"/>
                </a:solidFill>
                <a:effectLst/>
                <a:latin typeface="Bahnschrift SemiBold" panose="020B0502040204020203" pitchFamily="34" charset="0"/>
                <a:ea typeface="Times New Roman" panose="02020603050405020304" pitchFamily="18" charset="0"/>
              </a:rPr>
              <a:t>K Shiva                                                                                     217R5A0511</a:t>
            </a:r>
            <a:endParaRPr lang="en-IN" sz="2000" dirty="0">
              <a:solidFill>
                <a:schemeClr val="tx1"/>
              </a:solidFill>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000" dirty="0">
                <a:solidFill>
                  <a:schemeClr val="tx1"/>
                </a:solidFill>
                <a:effectLst/>
                <a:latin typeface="Bahnschrift SemiBold" panose="020B0502040204020203" pitchFamily="34" charset="0"/>
                <a:ea typeface="Times New Roman" panose="02020603050405020304" pitchFamily="18" charset="0"/>
              </a:rPr>
              <a:t> Neeradi KanakaRaju                                                               207R1A05A5</a:t>
            </a:r>
            <a:endParaRPr lang="en-US" sz="2000" dirty="0">
              <a:solidFill>
                <a:schemeClr val="tx1"/>
              </a:solidFill>
              <a:effectLst/>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endParaRPr lang="en-US" sz="2000" dirty="0">
              <a:effectLst/>
              <a:latin typeface="Bahnschrift SemiBold" panose="020B0502040204020203" pitchFamily="34" charset="0"/>
              <a:ea typeface="Times New Roman" panose="02020603050405020304" pitchFamily="18" charset="0"/>
            </a:endParaRPr>
          </a:p>
          <a:p>
            <a:pPr marL="0" marR="149860" indent="0" algn="ctr">
              <a:spcBef>
                <a:spcPts val="950"/>
              </a:spcBef>
              <a:spcAft>
                <a:spcPts val="0"/>
              </a:spcAft>
              <a:buNone/>
            </a:pPr>
            <a:r>
              <a:rPr lang="en-US" sz="2200" dirty="0">
                <a:solidFill>
                  <a:schemeClr val="tx1"/>
                </a:solidFill>
                <a:effectLst/>
                <a:latin typeface="Times New Roman" panose="02020603050405020304" pitchFamily="18" charset="0"/>
                <a:ea typeface="Times New Roman" panose="02020603050405020304" pitchFamily="18" charset="0"/>
              </a:rPr>
              <a:t>Under</a:t>
            </a:r>
            <a:r>
              <a:rPr lang="en-US" sz="2200" spc="-15"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the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Guidance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of</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50495" indent="0" algn="ctr">
              <a:spcBef>
                <a:spcPts val="135"/>
              </a:spcBef>
              <a:spcAft>
                <a:spcPts val="0"/>
              </a:spcAft>
              <a:buNone/>
            </a:pPr>
            <a:r>
              <a:rPr lang="en-US" sz="2200" b="1" dirty="0">
                <a:solidFill>
                  <a:schemeClr val="tx1"/>
                </a:solidFill>
                <a:effectLst/>
                <a:latin typeface="Times New Roman" panose="02020603050405020304" pitchFamily="18" charset="0"/>
                <a:ea typeface="Times New Roman" panose="02020603050405020304" pitchFamily="18" charset="0"/>
              </a:rPr>
              <a:t>P. Santhuja</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US" sz="2200" b="1" dirty="0">
                <a:solidFill>
                  <a:schemeClr val="tx1"/>
                </a:solidFill>
                <a:effectLst/>
                <a:latin typeface="Times New Roman" panose="02020603050405020304" pitchFamily="18" charset="0"/>
                <a:ea typeface="Times New Roman" panose="02020603050405020304" pitchFamily="18" charset="0"/>
              </a:rPr>
              <a:t>(Associate</a:t>
            </a:r>
            <a:r>
              <a:rPr lang="en-US" sz="2200" b="1" spc="-30" dirty="0">
                <a:solidFill>
                  <a:schemeClr val="tx1"/>
                </a:solidFill>
                <a:effectLst/>
                <a:latin typeface="Times New Roman" panose="02020603050405020304" pitchFamily="18" charset="0"/>
                <a:ea typeface="Times New Roman" panose="02020603050405020304" pitchFamily="18" charset="0"/>
              </a:rPr>
              <a:t> </a:t>
            </a:r>
            <a:r>
              <a:rPr lang="en-US" sz="2200" b="1" dirty="0">
                <a:solidFill>
                  <a:schemeClr val="tx1"/>
                </a:solidFill>
                <a:effectLst/>
                <a:latin typeface="Times New Roman" panose="02020603050405020304" pitchFamily="18" charset="0"/>
                <a:ea typeface="Times New Roman" panose="02020603050405020304" pitchFamily="18" charset="0"/>
              </a:rPr>
              <a:t>Professor)</a:t>
            </a:r>
            <a:endParaRPr lang="en-IN" sz="2200" b="1" dirty="0">
              <a:solidFill>
                <a:schemeClr val="tx1"/>
              </a:solidFill>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p:cNvPicPr/>
          <p:nvPr/>
        </p:nvPicPr>
        <p:blipFill>
          <a:blip r:embed="rId1"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p:cNvPicPr/>
          <p:nvPr/>
        </p:nvPicPr>
        <p:blipFill>
          <a:blip r:embed="rId2" cstate="print"/>
          <a:srcRect/>
          <a:stretch>
            <a:fillRect/>
          </a:stretch>
        </p:blipFill>
        <p:spPr bwMode="auto">
          <a:xfrm>
            <a:off x="10710874" y="145252"/>
            <a:ext cx="1285852" cy="1071546"/>
          </a:xfrm>
          <a:prstGeom prst="rect">
            <a:avLst/>
          </a:prstGeom>
          <a:noFill/>
          <a:ln w="9525">
            <a:noFill/>
            <a:miter lim="800000"/>
            <a:headEnd/>
            <a:tailEnd/>
          </a:ln>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61" y="357779"/>
            <a:ext cx="8911687" cy="1280890"/>
          </a:xfrm>
        </p:spPr>
        <p:txBody>
          <a:bodyPr>
            <a:normAutofit/>
          </a:bodyPr>
          <a:lstStyle/>
          <a:p>
            <a:pPr algn="ctr"/>
            <a:r>
              <a:rPr lang="en-US" sz="4400" dirty="0">
                <a:latin typeface="Algerian" panose="04020705040A02060702" pitchFamily="82" charset="0"/>
              </a:rPr>
              <a:t>NOVELTY</a:t>
            </a:r>
            <a:endParaRPr lang="en-IN" sz="4400" dirty="0">
              <a:latin typeface="Algerian" panose="04020705040A02060702" pitchFamily="82" charset="0"/>
            </a:endParaRPr>
          </a:p>
        </p:txBody>
      </p:sp>
      <p:sp>
        <p:nvSpPr>
          <p:cNvPr id="3" name="Content Placeholder 2"/>
          <p:cNvSpPr>
            <a:spLocks noGrp="1"/>
          </p:cNvSpPr>
          <p:nvPr>
            <p:ph idx="1"/>
          </p:nvPr>
        </p:nvSpPr>
        <p:spPr>
          <a:xfrm>
            <a:off x="545465" y="1451610"/>
            <a:ext cx="6021070" cy="5197475"/>
          </a:xfrm>
        </p:spPr>
        <p:txBody>
          <a:bodyPr>
            <a:noAutofit/>
          </a:bodyPr>
          <a:lstStyle/>
          <a:p>
            <a:pPr marL="0" indent="457200" algn="just">
              <a:lnSpc>
                <a:spcPct val="150000"/>
              </a:lnSpc>
              <a:buFont typeface="Wingdings" panose="05000000000000000000" pitchFamily="2" charset="2"/>
              <a:buNone/>
            </a:pPr>
            <a:r>
              <a:rPr lang="en-IN" dirty="0">
                <a:latin typeface="Times New Roman" panose="02020603050405020304" pitchFamily="18" charset="0"/>
                <a:cs typeface="Times New Roman" panose="02020603050405020304" pitchFamily="18" charset="0"/>
              </a:rPr>
              <a:t>This project introduces advanced user authorization for administrators, enhancing security measures. It incorporates interactive chart representations for predictive analytics on placement datasets, improving visual comprehension of accuracy results. The addition of a remote user module facilitates user registration, login, and personalized operations, contributing to a user-centric experience. Dynamic placement prediction metrics offer real-time insights into accuracy results, prediction types, and placement ratios, enhancing adaptability and responsiveness in predicting student placements.</a:t>
            </a:r>
            <a:endParaRPr lang="en-IN" dirty="0">
              <a:latin typeface="Times New Roman" panose="02020603050405020304" pitchFamily="18" charset="0"/>
              <a:cs typeface="Times New Roman" panose="02020603050405020304" pitchFamily="18" charset="0"/>
            </a:endParaRPr>
          </a:p>
          <a:p>
            <a:pPr marL="0" indent="457200" algn="just">
              <a:lnSpc>
                <a:spcPct val="150000"/>
              </a:lnSpc>
              <a:buFont typeface="Wingdings" panose="05000000000000000000" pitchFamily="2" charset="2"/>
              <a:buNone/>
            </a:pPr>
            <a:endParaRPr lang="en-IN" dirty="0">
              <a:latin typeface="Times New Roman" panose="02020603050405020304" pitchFamily="18" charset="0"/>
              <a:cs typeface="Times New Roman" panose="02020603050405020304" pitchFamily="18" charset="0"/>
            </a:endParaRPr>
          </a:p>
          <a:p>
            <a:pPr marL="0" indent="457200" algn="just">
              <a:lnSpc>
                <a:spcPct val="150000"/>
              </a:lnSpc>
              <a:buFont typeface="Wingdings" panose="05000000000000000000" pitchFamily="2" charset="2"/>
              <a:buNone/>
            </a:pPr>
            <a:endParaRPr lang="en-IN" dirty="0">
              <a:latin typeface="Times New Roman" panose="02020603050405020304" pitchFamily="18" charset="0"/>
              <a:cs typeface="Times New Roman" panose="02020603050405020304" pitchFamily="18" charset="0"/>
            </a:endParaRPr>
          </a:p>
          <a:p>
            <a:pPr marL="0" indent="457200" algn="just">
              <a:lnSpc>
                <a:spcPct val="150000"/>
              </a:lnSpc>
              <a:buFont typeface="Wingdings" panose="05000000000000000000" pitchFamily="2" charset="2"/>
              <a:buNone/>
            </a:pPr>
            <a:endParaRPr lang="en-IN" dirty="0">
              <a:latin typeface="Times New Roman" panose="02020603050405020304" pitchFamily="18" charset="0"/>
              <a:cs typeface="Times New Roman" panose="02020603050405020304" pitchFamily="18" charset="0"/>
            </a:endParaRPr>
          </a:p>
          <a:p>
            <a:pPr marL="0" indent="457200" algn="just">
              <a:lnSpc>
                <a:spcPct val="150000"/>
              </a:lnSpc>
              <a:buFont typeface="Wingdings" panose="05000000000000000000" pitchFamily="2" charset="2"/>
              <a:buNone/>
            </a:pPr>
            <a:endParaRPr lang="en-IN" dirty="0">
              <a:latin typeface="Times New Roman" panose="02020603050405020304" pitchFamily="18" charset="0"/>
              <a:cs typeface="Times New Roman" panose="02020603050405020304" pitchFamily="18" charset="0"/>
            </a:endParaRPr>
          </a:p>
          <a:p>
            <a:pPr marL="0" indent="457200" algn="just">
              <a:lnSpc>
                <a:spcPct val="150000"/>
              </a:lnSpc>
              <a:buFont typeface="Wingdings" panose="05000000000000000000" pitchFamily="2" charset="2"/>
              <a:buNone/>
            </a:pPr>
            <a:endParaRPr lang="en-IN" dirty="0">
              <a:latin typeface="Times New Roman" panose="02020603050405020304" pitchFamily="18" charset="0"/>
              <a:cs typeface="Times New Roman" panose="02020603050405020304" pitchFamily="18" charset="0"/>
            </a:endParaRPr>
          </a:p>
        </p:txBody>
      </p:sp>
      <p:pic>
        <p:nvPicPr>
          <p:cNvPr id="4" name="Picture 2" descr="Robust ML on Malware Detection | Liang To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125" y="2186611"/>
            <a:ext cx="4331801" cy="2981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latin typeface="Algerian" panose="04020705040A02060702" pitchFamily="82" charset="0"/>
              </a:rPr>
              <a:t>						ARCHITECTURE</a:t>
            </a:r>
            <a:endParaRPr lang="en-IN" sz="4400" dirty="0">
              <a:latin typeface="Algerian" panose="04020705040A02060702" pitchFamily="82" charset="0"/>
            </a:endParaRPr>
          </a:p>
        </p:txBody>
      </p:sp>
      <p:pic>
        <p:nvPicPr>
          <p:cNvPr id="4" name="Content Placeholder 3"/>
          <p:cNvPicPr>
            <a:picLocks noChangeAspect="1"/>
          </p:cNvPicPr>
          <p:nvPr>
            <p:ph idx="1"/>
          </p:nvPr>
        </p:nvPicPr>
        <p:blipFill>
          <a:blip r:embed="rId1"/>
          <a:stretch>
            <a:fillRect/>
          </a:stretch>
        </p:blipFill>
        <p:spPr>
          <a:xfrm>
            <a:off x="248920" y="1525270"/>
            <a:ext cx="9157335" cy="4990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593" y="465318"/>
            <a:ext cx="9144763" cy="711475"/>
          </a:xfrm>
        </p:spPr>
        <p:txBody>
          <a:bodyPr>
            <a:normAutofit/>
          </a:bodyPr>
          <a:lstStyle/>
          <a:p>
            <a:pPr algn="ctr"/>
            <a:r>
              <a:rPr lang="en-IN" sz="3800" dirty="0">
                <a:latin typeface="Algerian" panose="04020705040A02060702" pitchFamily="82" charset="0"/>
              </a:rPr>
              <a:t>MODULES</a:t>
            </a:r>
            <a:endParaRPr lang="en-IN" sz="3800" dirty="0">
              <a:latin typeface="Algerian" panose="04020705040A02060702" pitchFamily="82" charset="0"/>
            </a:endParaRPr>
          </a:p>
        </p:txBody>
      </p:sp>
      <p:sp>
        <p:nvSpPr>
          <p:cNvPr id="3" name="Content Placeholder 2"/>
          <p:cNvSpPr>
            <a:spLocks noGrp="1"/>
          </p:cNvSpPr>
          <p:nvPr>
            <p:ph idx="1"/>
          </p:nvPr>
        </p:nvSpPr>
        <p:spPr>
          <a:xfrm>
            <a:off x="976630" y="1410335"/>
            <a:ext cx="8662670" cy="4608830"/>
          </a:xfrm>
        </p:spPr>
        <p:txBody>
          <a:bodyPr>
            <a:noAutofit/>
          </a:bodyPr>
          <a:lstStyle/>
          <a:p>
            <a:pPr marR="179705" lvl="0" algn="just">
              <a:lnSpc>
                <a:spcPct val="150000"/>
              </a:lnSpc>
              <a:spcAft>
                <a:spcPts val="0"/>
              </a:spcAft>
              <a:buFont typeface="Wingdings" panose="05000000000000000000" pitchFamily="2" charset="2"/>
              <a:buChar char="Ø"/>
            </a:pPr>
            <a:r>
              <a:rPr lang="en-US" sz="2400" b="1" dirty="0">
                <a:effectLst/>
                <a:latin typeface="Times New Roman" panose="02020603050405020304" pitchFamily="18" charset="0"/>
                <a:ea typeface="Times New Roman" panose="02020603050405020304" pitchFamily="18" charset="0"/>
              </a:rPr>
              <a:t>Service Provider:</a:t>
            </a:r>
            <a:endParaRPr lang="en-US" sz="2400" b="1" dirty="0">
              <a:effectLst/>
              <a:latin typeface="Times New Roman" panose="02020603050405020304" pitchFamily="18" charset="0"/>
              <a:ea typeface="Times New Roman" panose="02020603050405020304" pitchFamily="18" charset="0"/>
            </a:endParaRPr>
          </a:p>
          <a:p>
            <a:pPr marL="457200" marR="179705" lvl="1" indent="457200" algn="just">
              <a:lnSpc>
                <a:spcPct val="150000"/>
              </a:lnSpc>
              <a:spcAft>
                <a:spcPts val="0"/>
              </a:spcAft>
              <a:buFont typeface="Wingdings" panose="05000000000000000000" pitchFamily="2" charset="2"/>
              <a:buNone/>
            </a:pPr>
            <a:r>
              <a:rPr lang="en-US" dirty="0">
                <a:latin typeface="Times New Roman" panose="02020603050405020304" pitchFamily="18" charset="0"/>
                <a:ea typeface="Times New Roman" panose="02020603050405020304" pitchFamily="18" charset="0"/>
              </a:rPr>
              <a:t>Service providers log in to perform operations such as training and testing placement datasets, viewing accuracy results, and accessing placement predictions.They can also download predicted datasets, observe placement type ratios, and view information on all remote users.</a:t>
            </a:r>
            <a:r>
              <a:rPr lang="en-US" sz="1775" b="1" dirty="0">
                <a:latin typeface="Times New Roman" panose="02020603050405020304" pitchFamily="18" charset="0"/>
                <a:ea typeface="Times New Roman" panose="02020603050405020304" pitchFamily="18" charset="0"/>
              </a:rPr>
              <a:t>			</a:t>
            </a:r>
            <a:endParaRPr lang="en-US" sz="1775" b="1" dirty="0">
              <a:latin typeface="Times New Roman" panose="02020603050405020304" pitchFamily="18" charset="0"/>
              <a:ea typeface="Times New Roman" panose="02020603050405020304" pitchFamily="18" charset="0"/>
            </a:endParaRPr>
          </a:p>
          <a:p>
            <a:pPr marL="0" marR="179705" lvl="0" indent="0" algn="just">
              <a:lnSpc>
                <a:spcPct val="150000"/>
              </a:lnSpc>
              <a:spcAft>
                <a:spcPts val="0"/>
              </a:spcAft>
              <a:buNone/>
            </a:pPr>
            <a:r>
              <a:rPr lang="en-US" sz="2400" b="1" dirty="0">
                <a:effectLst/>
                <a:latin typeface="Times New Roman" panose="02020603050405020304" pitchFamily="18" charset="0"/>
                <a:ea typeface="Times New Roman" panose="02020603050405020304" pitchFamily="18" charset="0"/>
              </a:rPr>
              <a:t>Remote User:</a:t>
            </a:r>
            <a:endParaRPr lang="en-US" sz="2400" b="1" dirty="0">
              <a:effectLst/>
              <a:latin typeface="Times New Roman" panose="02020603050405020304" pitchFamily="18" charset="0"/>
              <a:ea typeface="Times New Roman" panose="02020603050405020304" pitchFamily="18" charset="0"/>
            </a:endParaRPr>
          </a:p>
          <a:p>
            <a:pPr marL="457200" marR="179705" lvl="1" indent="457200" algn="just">
              <a:lnSpc>
                <a:spcPct val="150000"/>
              </a:lnSpc>
              <a:spcAft>
                <a:spcPts val="0"/>
              </a:spcAft>
              <a:buNone/>
            </a:pPr>
            <a:r>
              <a:rPr lang="en-US" dirty="0">
                <a:effectLst/>
                <a:latin typeface="Times New Roman" panose="02020603050405020304" pitchFamily="18" charset="0"/>
                <a:ea typeface="Times New Roman" panose="02020603050405020304" pitchFamily="18" charset="0"/>
              </a:rPr>
              <a:t>Users register before utilizing system functionalities, and their details are stored in the database.Upon successful registration, users log in to perform operations like registering and logging in, predicting placement types, and viewing their profiles.</a:t>
            </a:r>
            <a:endParaRPr lang="en-US"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latin typeface="Algerian" panose="04020705040A02060702" pitchFamily="82" charset="0"/>
              </a:rPr>
              <a:t>UML DIAGRAMS</a:t>
            </a:r>
            <a:endParaRPr lang="en-IN" sz="4400" dirty="0">
              <a:latin typeface="Algerian" panose="04020705040A02060702" pitchFamily="82" charset="0"/>
            </a:endParaRPr>
          </a:p>
        </p:txBody>
      </p:sp>
      <p:sp>
        <p:nvSpPr>
          <p:cNvPr id="5" name="TextBox 4"/>
          <p:cNvSpPr txBox="1"/>
          <p:nvPr/>
        </p:nvSpPr>
        <p:spPr>
          <a:xfrm>
            <a:off x="459188" y="1185238"/>
            <a:ext cx="6102626" cy="52322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pitchFamily="34" charset="0"/>
                <a:cs typeface="Times New Roman" panose="02020603050405020304" pitchFamily="18" charset="0"/>
              </a:rPr>
              <a:t> USE CASE DIAGRAM</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Content Placeholder 6"/>
          <p:cNvPicPr>
            <a:picLocks noChangeAspect="1"/>
          </p:cNvPicPr>
          <p:nvPr>
            <p:ph idx="1"/>
          </p:nvPr>
        </p:nvPicPr>
        <p:blipFill>
          <a:blip r:embed="rId1"/>
          <a:stretch>
            <a:fillRect/>
          </a:stretch>
        </p:blipFill>
        <p:spPr>
          <a:xfrm>
            <a:off x="2308860" y="1560830"/>
            <a:ext cx="6280785" cy="5149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latin typeface="Algerian" panose="04020705040A02060702" pitchFamily="82" charset="0"/>
              </a:rPr>
              <a:t>UML DIAGRAMS</a:t>
            </a:r>
            <a:endParaRPr lang="en-IN" sz="4400" dirty="0">
              <a:latin typeface="Algerian" panose="04020705040A02060702" pitchFamily="82" charset="0"/>
            </a:endParaRPr>
          </a:p>
        </p:txBody>
      </p:sp>
      <p:sp>
        <p:nvSpPr>
          <p:cNvPr id="5" name="TextBox 4"/>
          <p:cNvSpPr txBox="1"/>
          <p:nvPr/>
        </p:nvSpPr>
        <p:spPr>
          <a:xfrm>
            <a:off x="459188" y="1185238"/>
            <a:ext cx="6102626" cy="52322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pitchFamily="34" charset="0"/>
                <a:cs typeface="Times New Roman" panose="02020603050405020304" pitchFamily="18" charset="0"/>
              </a:rPr>
              <a:t> CLASS DIAGRAM</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Content Placeholder 5"/>
          <p:cNvPicPr>
            <a:picLocks noChangeAspect="1"/>
          </p:cNvPicPr>
          <p:nvPr>
            <p:ph idx="1"/>
          </p:nvPr>
        </p:nvPicPr>
        <p:blipFill>
          <a:blip r:embed="rId1"/>
          <a:stretch>
            <a:fillRect/>
          </a:stretch>
        </p:blipFill>
        <p:spPr>
          <a:xfrm>
            <a:off x="1217930" y="1708150"/>
            <a:ext cx="7874000" cy="4987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latin typeface="Algerian" panose="04020705040A02060702" pitchFamily="82" charset="0"/>
              </a:rPr>
              <a:t>UML DIAGRAMS</a:t>
            </a:r>
            <a:endParaRPr lang="en-IN" sz="4400" dirty="0">
              <a:latin typeface="Algerian" panose="04020705040A02060702" pitchFamily="82" charset="0"/>
            </a:endParaRPr>
          </a:p>
        </p:txBody>
      </p:sp>
      <p:sp>
        <p:nvSpPr>
          <p:cNvPr id="5" name="TextBox 4"/>
          <p:cNvSpPr txBox="1"/>
          <p:nvPr/>
        </p:nvSpPr>
        <p:spPr>
          <a:xfrm>
            <a:off x="459188" y="1185238"/>
            <a:ext cx="6102626" cy="52322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pitchFamily="34" charset="0"/>
                <a:cs typeface="Times New Roman" panose="02020603050405020304" pitchFamily="18" charset="0"/>
              </a:rPr>
              <a:t> SEQUENCE DIAGRAM</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Content Placeholder 2"/>
          <p:cNvPicPr>
            <a:picLocks noChangeAspect="1"/>
          </p:cNvPicPr>
          <p:nvPr>
            <p:ph idx="1"/>
          </p:nvPr>
        </p:nvPicPr>
        <p:blipFill>
          <a:blip r:embed="rId1"/>
          <a:stretch>
            <a:fillRect/>
          </a:stretch>
        </p:blipFill>
        <p:spPr>
          <a:xfrm>
            <a:off x="1676400" y="1708150"/>
            <a:ext cx="6932295" cy="4794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latin typeface="Algerian" panose="04020705040A02060702" pitchFamily="82" charset="0"/>
              </a:rPr>
              <a:t>UML DIAGRAMS</a:t>
            </a:r>
            <a:endParaRPr lang="en-IN" sz="4400" dirty="0">
              <a:latin typeface="Algerian" panose="04020705040A02060702" pitchFamily="82" charset="0"/>
            </a:endParaRPr>
          </a:p>
        </p:txBody>
      </p:sp>
      <p:sp>
        <p:nvSpPr>
          <p:cNvPr id="5" name="TextBox 4"/>
          <p:cNvSpPr txBox="1"/>
          <p:nvPr/>
        </p:nvSpPr>
        <p:spPr>
          <a:xfrm>
            <a:off x="459188" y="1185238"/>
            <a:ext cx="6102626" cy="52322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pitchFamily="34" charset="0"/>
                <a:cs typeface="Times New Roman" panose="02020603050405020304" pitchFamily="18" charset="0"/>
              </a:rPr>
              <a:t> ACTIVITY DIAGRAM</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3"/>
          <p:cNvPicPr>
            <a:picLocks noChangeAspect="1"/>
          </p:cNvPicPr>
          <p:nvPr>
            <p:ph idx="1"/>
          </p:nvPr>
        </p:nvPicPr>
        <p:blipFill>
          <a:blip r:embed="rId1"/>
          <a:stretch>
            <a:fillRect/>
          </a:stretch>
        </p:blipFill>
        <p:spPr>
          <a:xfrm>
            <a:off x="1971040" y="1708785"/>
            <a:ext cx="6377940" cy="48977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7334" y="609600"/>
            <a:ext cx="8596668" cy="1320800"/>
          </a:xfrm>
        </p:spPr>
        <p:txBody>
          <a:bodyPr/>
          <a:p>
            <a:pPr algn="l"/>
            <a:r>
              <a:rPr lang="en-US" sz="4800">
                <a:latin typeface="Algerian" panose="04020705040A02060702" pitchFamily="82" charset="0"/>
                <a:cs typeface="Algerian" panose="04020705040A02060702" pitchFamily="82" charset="0"/>
              </a:rPr>
              <a:t>SAMPLE CODE</a:t>
            </a:r>
            <a:endParaRPr lang="en-US" sz="4800">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a:xfrm>
            <a:off x="677545" y="1534160"/>
            <a:ext cx="8596630" cy="4507230"/>
          </a:xfrm>
        </p:spPr>
        <p:txBody>
          <a:bodyPr>
            <a:noAutofit/>
          </a:bodyPr>
          <a:p>
            <a:pPr marL="0" indent="0">
              <a:buNone/>
            </a:pPr>
            <a:r>
              <a:rPr lang="en-US">
                <a:latin typeface="Times New Roman" panose="02020603050405020304" pitchFamily="18" charset="0"/>
                <a:cs typeface="Times New Roman" panose="02020603050405020304" pitchFamily="18" charset="0"/>
              </a:rPr>
              <a:t>from django.shortcuts import render, redirect, get_object_or_404 from admins.models import Prodcuts</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from user.forms import UsersForm, PurchaseForm from user.models import Users, Purchase, Feedback</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from user.words import positive_words, negative_words</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def home(request):</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products=Prodcuts.objects.all()</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return render(request,'user/home.html',{'products':products})</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def viewproduct(request,pk): pro=Prodcuts.objects.get(id=pk) pros=Prodcuts.objects.get(id=pk) uid=request.session['userid'] uses=get_object_or_404(Users</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 id=uid)</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if request.method=="POST": form=PurchaseForm(request. POST)</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sz="15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77545" y="464185"/>
            <a:ext cx="8596630" cy="5577205"/>
          </a:xfrm>
        </p:spPr>
        <p:txBody>
          <a:bodyPr/>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def viewratings(request,pk):</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pro = get_object_or_404(Prodcuts, pk=pk) fedbck=Feedback.objects.filter(product=pro)</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return render(request,'user/viewratings.html',{'feedbacks':fedbck})</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def addratings(request,pk): pos,neg=0,0 sen='pending'</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pro = get_object_or_404(Prodcuts, pk=pk)uid = request.session['userid']</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uud = Purchase.objects.get(customer=uses,purhased=pro,status='purchased')stat = 'purchased'</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except:</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stat='not purchased'</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if request.method=="POST": ratings=request.POST.get('rating','') comments=request.POST.get('comm ent','')</a:t>
            </a: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600">
                <a:latin typeface="Algerian" panose="04020705040A02060702" pitchFamily="82" charset="0"/>
                <a:cs typeface="Algerian" panose="04020705040A02060702" pitchFamily="82" charset="0"/>
              </a:rPr>
              <a:t>RESULTS</a:t>
            </a:r>
            <a:endParaRPr lang="en-US" sz="4600">
              <a:latin typeface="Algerian" panose="04020705040A02060702" pitchFamily="82" charset="0"/>
              <a:cs typeface="Algerian" panose="04020705040A02060702" pitchFamily="82" charset="0"/>
            </a:endParaRPr>
          </a:p>
        </p:txBody>
      </p:sp>
      <p:pic>
        <p:nvPicPr>
          <p:cNvPr id="31" name="Image 31"/>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278255" y="1436370"/>
            <a:ext cx="7995920" cy="4763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02" y="2661797"/>
            <a:ext cx="3367377" cy="767203"/>
          </a:xfrm>
        </p:spPr>
        <p:txBody>
          <a:bodyPr>
            <a:normAutofit/>
          </a:bodyPr>
          <a:lstStyle/>
          <a:p>
            <a:pPr algn="ctr"/>
            <a:r>
              <a:rPr lang="en-US" sz="4400" dirty="0">
                <a:latin typeface="Algerian" panose="04020705040A02060702" pitchFamily="82" charset="0"/>
              </a:rPr>
              <a:t>CONTENTS</a:t>
            </a:r>
            <a:endParaRPr lang="en-IN" sz="4400" dirty="0">
              <a:latin typeface="Algerian" panose="04020705040A02060702" pitchFamily="82" charset="0"/>
            </a:endParaRPr>
          </a:p>
        </p:txBody>
      </p:sp>
      <p:sp>
        <p:nvSpPr>
          <p:cNvPr id="4" name="TextBox 3"/>
          <p:cNvSpPr txBox="1"/>
          <p:nvPr/>
        </p:nvSpPr>
        <p:spPr>
          <a:xfrm>
            <a:off x="5452158" y="1346884"/>
            <a:ext cx="3207895" cy="458074"/>
          </a:xfrm>
          <a:prstGeom prst="rect">
            <a:avLst/>
          </a:prstGeom>
          <a:noFill/>
        </p:spPr>
        <p:txBody>
          <a:bodyPr wrap="square" rtlCol="0">
            <a:spAutoFit/>
          </a:bodyPr>
          <a:lstStyle/>
          <a:p>
            <a:pPr>
              <a:lnSpc>
                <a:spcPct val="150000"/>
              </a:lnSpc>
            </a:pP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973195" y="245745"/>
            <a:ext cx="4617085" cy="729297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Introduction</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Abstract</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Existing system</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Disadvantages of existing system</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Proposed system</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Advantages of proposed system</a:t>
            </a:r>
            <a:endParaRPr lang="en-US"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Hardware and software requirements</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Novelty</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Architecture</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Modules</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UML Diagrams</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tLang="en-IN" sz="1900" dirty="0">
                <a:latin typeface="Times New Roman" panose="02020603050405020304" pitchFamily="18" charset="0"/>
                <a:cs typeface="Times New Roman" panose="02020603050405020304" pitchFamily="18" charset="0"/>
              </a:rPr>
              <a:t>Sample code</a:t>
            </a:r>
            <a:endParaRPr lang="en-US" alt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tLang="en-IN" sz="1900" dirty="0">
                <a:latin typeface="Times New Roman" panose="02020603050405020304" pitchFamily="18" charset="0"/>
                <a:cs typeface="Times New Roman" panose="02020603050405020304" pitchFamily="18" charset="0"/>
              </a:rPr>
              <a:t>Results</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Conclusion</a:t>
            </a:r>
            <a:endParaRPr lang="en-IN" sz="19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19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 name="Image 32"/>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200150" y="890270"/>
            <a:ext cx="7642860" cy="4654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Image 33"/>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430655" y="901700"/>
            <a:ext cx="7367270" cy="4562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Image 37"/>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306830" y="608965"/>
            <a:ext cx="7520940" cy="48361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04474226" name="Picture 1"/>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423035" y="1219835"/>
            <a:ext cx="7850505" cy="42837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53" y="340550"/>
            <a:ext cx="8911687" cy="1280890"/>
          </a:xfrm>
        </p:spPr>
        <p:txBody>
          <a:bodyPr>
            <a:normAutofit/>
          </a:bodyPr>
          <a:lstStyle/>
          <a:p>
            <a:pPr algn="ctr"/>
            <a:r>
              <a:rPr lang="en-US" sz="4800" dirty="0" err="1">
                <a:latin typeface="Algerian" panose="04020705040A02060702" pitchFamily="82" charset="0"/>
              </a:rPr>
              <a:t>CONCLUSION</a:t>
            </a:r>
            <a:endParaRPr lang="en-IN" sz="4800" dirty="0">
              <a:latin typeface="Algerian" panose="04020705040A02060702" pitchFamily="82" charset="0"/>
            </a:endParaRPr>
          </a:p>
        </p:txBody>
      </p:sp>
      <p:sp>
        <p:nvSpPr>
          <p:cNvPr id="3" name="Content Placeholder 2"/>
          <p:cNvSpPr>
            <a:spLocks noGrp="1"/>
          </p:cNvSpPr>
          <p:nvPr>
            <p:ph idx="1"/>
          </p:nvPr>
        </p:nvSpPr>
        <p:spPr>
          <a:xfrm>
            <a:off x="1707515" y="1621155"/>
            <a:ext cx="6416040" cy="5097145"/>
          </a:xfrm>
        </p:spPr>
        <p:txBody>
          <a:bodyPr>
            <a:normAutofit/>
          </a:bodyPr>
          <a:lstStyle/>
          <a:p>
            <a:pPr marL="0" indent="457200" algn="just">
              <a:buNone/>
            </a:pPr>
            <a:r>
              <a:rPr lang="en-US">
                <a:latin typeface="Times New Roman" panose="02020603050405020304" pitchFamily="18" charset="0"/>
                <a:ea typeface="Times New Roman" panose="02020603050405020304" pitchFamily="18" charset="0"/>
              </a:rPr>
              <a:t>The campus placement activity is incredibly a lot of vital as institution point of view as well as student point of view. In this regard to improve the student’s performance, a work has been analyzed and predicted using the classification algorithms Decision Tree and the Random forest algorithm to validate the approaches. The algorithms are applied on the data set and attributes used to build the model. The accuracy obtained after analysis for Decision tree is 84% and for the Random Forest is 86%. Hence, from the above said analysis and prediction it’s better if the Random Forest algorithm is used to predict the placement results.</a:t>
            </a:r>
            <a:endParaRPr lang="en-US">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600">
                <a:latin typeface="Algerian" panose="04020705040A02060702" pitchFamily="82" charset="0"/>
                <a:cs typeface="Algerian" panose="04020705040A02060702" pitchFamily="82" charset="0"/>
              </a:rPr>
              <a:t>REFERENCES</a:t>
            </a:r>
            <a:endParaRPr lang="en-US" sz="4600">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a:xfrm>
            <a:off x="677545" y="1352550"/>
            <a:ext cx="8596630" cy="4688840"/>
          </a:xfrm>
        </p:spPr>
        <p:txBody>
          <a:bodyPr>
            <a:noAutofit/>
          </a:bodyPr>
          <a:p>
            <a:pPr marL="0" indent="0">
              <a:buNone/>
            </a:pPr>
            <a:r>
              <a:rPr lang="en-US">
                <a:latin typeface="Times New Roman" panose="02020603050405020304" pitchFamily="18" charset="0"/>
                <a:cs typeface="Times New Roman" panose="02020603050405020304" pitchFamily="18" charset="0"/>
              </a:rPr>
              <a:t>[1]Mangasuli Sheetal B, Prof. Savita Bakare “Prediction of Campus Placement Using Data Mining Algorithm- Fuzzy logic and K nearest neighbour” International Journal of Advanced Research in Computer and Communication Engineering Vol. 5, Issue 6, June 2016.</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[2]Ajay Shiv Sharma, Swaraj Prince, Shubham Kapoor, Keshav Kumar “PPS-Placement prediction system using logistic regression” IEEE international conference on MOOC,innovation and Technology in Education(MITE), December 2014..</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[3]Jai Ruby, Dr. K. David “Predicting the Performance of Students in Higher Education Using Data Mining Classification Algorithms - A Case Study” International Journal for Research in Applied Science &amp; Engineering Technology (IJRASET) Vol. 2,Issue 11,November 2014.</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[4]Ankita A Nichat, Dr.Anjali B Raut “Predicting and Analysis of Student Performance Using Decision Tree Technique” International Journal of Innovative Research in Computer and Communication Engineering V0l. 5, Issue 4, April 2017.</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[5]Oktariani Nurul Pratiwi “Predicting Student Placement Class using Data Mining” IEEE International Conference 2013</a:t>
            </a: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600">
                <a:latin typeface="Algerian" panose="04020705040A02060702" pitchFamily="82" charset="0"/>
                <a:cs typeface="Algerian" panose="04020705040A02060702" pitchFamily="82" charset="0"/>
              </a:rPr>
              <a:t>FUTURE SCOPE</a:t>
            </a:r>
            <a:endParaRPr lang="en-US" sz="4600">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a:xfrm>
            <a:off x="1058545" y="1283335"/>
            <a:ext cx="8596630" cy="5069205"/>
          </a:xfrm>
        </p:spPr>
        <p:txBody>
          <a:bodyPr>
            <a:normAutofit/>
          </a:bodyPr>
          <a:p>
            <a:pPr>
              <a:buFont typeface="Wingdings" panose="05000000000000000000" charset="0"/>
              <a:buChar char="Ø"/>
            </a:pPr>
            <a:r>
              <a:rPr lang="en-US">
                <a:latin typeface="Times New Roman" panose="02020603050405020304" pitchFamily="18" charset="0"/>
                <a:cs typeface="Times New Roman" panose="02020603050405020304" pitchFamily="18" charset="0"/>
              </a:rPr>
              <a:t>The "future scope" of a project refers to the potential avenues for further development, expansion, and advancement beyond its current state. It encompasses the possibilities for growth, innovation, and improvement that could be explored in the future. In the context of a Campus Placements Prediction &amp; Analysis project using Machine Learning, the future scope can be described as follows:</a:t>
            </a:r>
            <a:endParaRPr lang="en-US">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a:latin typeface="Times New Roman" panose="02020603050405020304" pitchFamily="18" charset="0"/>
                <a:cs typeface="Times New Roman" panose="02020603050405020304" pitchFamily="18" charset="0"/>
              </a:rPr>
              <a:t>Algorithmic Advancements: Future advancements in machine learning algorithms could lead to the development of more sophisticated models capable of capturing complex patterns in placement data with higher accuracy and efficiency.</a:t>
            </a:r>
            <a:endParaRPr lang="en-US">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a:latin typeface="Times New Roman" panose="02020603050405020304" pitchFamily="18" charset="0"/>
                <a:cs typeface="Times New Roman" panose="02020603050405020304" pitchFamily="18" charset="0"/>
              </a:rPr>
              <a:t>Integration of Additional Data Sources: There is potential to incorporate additional data sources such as social media profiles, personality assessments, or industry-specific datasets to enhance the predictive power of the models and provide more comprehensive insights into placement outcomes.</a:t>
            </a:r>
            <a:endParaRPr lang="en-US">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a:latin typeface="Times New Roman" panose="02020603050405020304" pitchFamily="18" charset="0"/>
                <a:cs typeface="Times New Roman" panose="02020603050405020304" pitchFamily="18" charset="0"/>
              </a:rPr>
              <a:t>Real-time Prediction and Decision Support: With advancements in technology and computing power, real-time prediction capabilities could be developed, enabling institutions to make timely decisions and interventions to support students in their placement journey.</a:t>
            </a:r>
            <a:endParaRPr lang="en-US">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600">
                <a:latin typeface="Algerian" panose="04020705040A02060702" pitchFamily="82" charset="0"/>
                <a:cs typeface="Algerian" panose="04020705040A02060702" pitchFamily="82" charset="0"/>
              </a:rPr>
              <a:t>GITHUB LINK</a:t>
            </a:r>
            <a:endParaRPr lang="en-US" sz="4600">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p:txBody>
          <a:bodyPr/>
          <a:p>
            <a:pPr marL="0" indent="0">
              <a:buNone/>
            </a:pPr>
            <a:endParaRPr lang="en-US"/>
          </a:p>
          <a:p>
            <a:pPr marL="0" indent="0">
              <a:buNone/>
            </a:pPr>
            <a:endParaRPr lang="en-US"/>
          </a:p>
          <a:p>
            <a:pPr marL="0" indent="0">
              <a:buNone/>
            </a:pPr>
            <a:endParaRPr lang="en-US"/>
          </a:p>
          <a:p>
            <a:pPr marL="0" indent="0" algn="ctr">
              <a:buNone/>
            </a:pPr>
            <a:r>
              <a:rPr lang="en-US"/>
              <a:t>https://github.com/vamshigaini/Campus-Placement</a:t>
            </a:r>
            <a:endParaRPr lang="en-US"/>
          </a:p>
        </p:txBody>
      </p:sp>
      <p:sp>
        <p:nvSpPr>
          <p:cNvPr id="4" name="Text Box 3"/>
          <p:cNvSpPr txBox="1"/>
          <p:nvPr/>
        </p:nvSpPr>
        <p:spPr>
          <a:xfrm>
            <a:off x="6990715" y="3524250"/>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descr="Free Thank You Slide | Slidebazaar"/>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878" y="483886"/>
            <a:ext cx="8911687" cy="1280890"/>
          </a:xfrm>
        </p:spPr>
        <p:txBody>
          <a:bodyPr>
            <a:normAutofit/>
          </a:bodyPr>
          <a:lstStyle/>
          <a:p>
            <a:pPr algn="ctr"/>
            <a:r>
              <a:rPr lang="en-US" sz="4400" dirty="0">
                <a:latin typeface="Algerian" panose="04020705040A02060702" pitchFamily="82" charset="0"/>
              </a:rPr>
              <a:t>INTRODUCTION</a:t>
            </a:r>
            <a:endParaRPr lang="en-IN" sz="4400" dirty="0">
              <a:latin typeface="Algerian" panose="04020705040A02060702" pitchFamily="82" charset="0"/>
            </a:endParaRPr>
          </a:p>
        </p:txBody>
      </p:sp>
      <p:sp>
        <p:nvSpPr>
          <p:cNvPr id="3" name="Content Placeholder 2"/>
          <p:cNvSpPr>
            <a:spLocks noGrp="1"/>
          </p:cNvSpPr>
          <p:nvPr>
            <p:ph idx="1"/>
          </p:nvPr>
        </p:nvSpPr>
        <p:spPr>
          <a:xfrm>
            <a:off x="653267" y="1533552"/>
            <a:ext cx="8975298" cy="3790895"/>
          </a:xfrm>
        </p:spPr>
        <p:txBody>
          <a:bodyPr>
            <a:noAutofit/>
          </a:bodyPr>
          <a:lstStyle/>
          <a:p>
            <a:pPr algn="just">
              <a:buFont typeface="Wingdings" panose="05000000000000000000" charset="0"/>
              <a:buChar char="v"/>
            </a:pPr>
            <a:r>
              <a:rPr lang="en-US" sz="1900" dirty="0">
                <a:latin typeface="Times New Roman" panose="02020603050405020304" pitchFamily="18" charset="0"/>
                <a:cs typeface="Times New Roman" panose="02020603050405020304" pitchFamily="18" charset="0"/>
              </a:rPr>
              <a:t>	</a:t>
            </a:r>
            <a:r>
              <a:rPr lang="en-US" sz="1900" b="0" i="0" dirty="0">
                <a:solidFill>
                  <a:schemeClr val="tx1"/>
                </a:solidFill>
                <a:effectLst/>
                <a:latin typeface="Times New Roman" panose="02020603050405020304" pitchFamily="18" charset="0"/>
                <a:cs typeface="Times New Roman" panose="02020603050405020304" pitchFamily="18" charset="0"/>
              </a:rPr>
              <a:t>Placements are considered to be very important for each and every college. The basic success of the college is measured by the campus placement of the students. Every student takes admission to the colleges by seeing the percentage of placements in the college. Hence, in this regard the approach is about the prediction and analyses for the placement necessity in the colleges that helps to build the colleges as well as students to improve their placements .</a:t>
            </a:r>
            <a:endParaRPr lang="en-US" sz="19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1900" b="0" i="0" dirty="0">
                <a:solidFill>
                  <a:schemeClr val="tx1"/>
                </a:solidFill>
                <a:effectLst/>
                <a:latin typeface="Times New Roman" panose="02020603050405020304" pitchFamily="18" charset="0"/>
                <a:cs typeface="Times New Roman" panose="02020603050405020304" pitchFamily="18" charset="0"/>
              </a:rPr>
              <a:t>In Placement Prediction system predicts the probability of a undergrad students getting placed in a company by applying classification algorithms such as Decision tree and Random forest. The main objective of this model is to predict whether the student he/she gets placed or not in campus recruitment. For this the data consider is the academic history of student like overall percentage, backlogs, credits. The algorithms are applied on the previous years data of the students</a:t>
            </a:r>
            <a:r>
              <a:rPr lang="en-US" sz="1900" b="0" i="0" dirty="0">
                <a:solidFill>
                  <a:srgbClr val="1E202C"/>
                </a:solidFill>
                <a:effectLst/>
                <a:latin typeface="Times New Roman" panose="02020603050405020304" pitchFamily="18" charset="0"/>
                <a:cs typeface="Times New Roman" panose="02020603050405020304" pitchFamily="18" charset="0"/>
              </a:rPr>
              <a:t>. </a:t>
            </a:r>
            <a:endParaRPr lang="en-IN" sz="19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Algerian" panose="04020705040A02060702" pitchFamily="82" charset="0"/>
              </a:rPr>
              <a:t>ABSTRACT</a:t>
            </a:r>
            <a:endParaRPr lang="en-IN" sz="4000" dirty="0">
              <a:latin typeface="Algerian" panose="04020705040A02060702" pitchFamily="82" charset="0"/>
            </a:endParaRPr>
          </a:p>
        </p:txBody>
      </p:sp>
      <p:sp>
        <p:nvSpPr>
          <p:cNvPr id="3" name="Content Placeholder 2"/>
          <p:cNvSpPr>
            <a:spLocks noGrp="1"/>
          </p:cNvSpPr>
          <p:nvPr>
            <p:ph sz="half" idx="1"/>
          </p:nvPr>
        </p:nvSpPr>
        <p:spPr>
          <a:xfrm>
            <a:off x="601980" y="1771650"/>
            <a:ext cx="5853430" cy="3880485"/>
          </a:xfrm>
        </p:spPr>
        <p:txBody>
          <a:bodyPr>
            <a:noAutofit/>
          </a:bodyPr>
          <a:lstStyle/>
          <a:p>
            <a:pPr marL="400050" lvl="1" indent="0" algn="just">
              <a:buNone/>
            </a:pPr>
            <a:r>
              <a:rPr lang="en-US" sz="15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project is all about helping college students get jobs. We made a smart system that checks how well students did in their studies and predicts if they will land a job. We used computer programs like Decision Tree and Random Forest to do this job prediction. By looking at past students' data, like grades, backlogs, and credits, we can tell if current students will succeed in getting placed. We compared our smart system with other methods, and it turns out ours is much better at predicting job placements. This is a big deal because good placements make colleges look great and students happy. So, our project helps colleges and students by making better predictions about job success. </a:t>
            </a:r>
            <a:endParaRPr lang="en-US" sz="1800" dirty="0">
              <a:latin typeface="Times New Roman" panose="02020603050405020304" pitchFamily="18" charset="0"/>
              <a:cs typeface="Times New Roman" panose="02020603050405020304" pitchFamily="18" charset="0"/>
            </a:endParaRPr>
          </a:p>
        </p:txBody>
      </p:sp>
      <p:pic>
        <p:nvPicPr>
          <p:cNvPr id="100" name="Content Placeholder 99"/>
          <p:cNvPicPr>
            <a:picLocks noChangeAspect="1"/>
          </p:cNvPicPr>
          <p:nvPr>
            <p:ph sz="half" idx="2"/>
          </p:nvPr>
        </p:nvPicPr>
        <p:blipFill>
          <a:blip r:embed="rId1"/>
          <a:stretch>
            <a:fillRect/>
          </a:stretch>
        </p:blipFill>
        <p:spPr>
          <a:xfrm>
            <a:off x="6581775" y="1690370"/>
            <a:ext cx="3825240" cy="371856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97" y="387970"/>
            <a:ext cx="10515600" cy="1325563"/>
          </a:xfrm>
        </p:spPr>
        <p:txBody>
          <a:bodyPr>
            <a:normAutofit/>
          </a:bodyPr>
          <a:lstStyle/>
          <a:p>
            <a:pPr algn="ctr"/>
            <a:r>
              <a:rPr lang="en-US" sz="4000" dirty="0">
                <a:latin typeface="Algerian" panose="04020705040A02060702" pitchFamily="82" charset="0"/>
              </a:rPr>
              <a:t>EXISTING SYSTEM</a:t>
            </a:r>
            <a:endParaRPr lang="en-IN" sz="4000" dirty="0">
              <a:latin typeface="Algerian" panose="04020705040A02060702" pitchFamily="82" charset="0"/>
            </a:endParaRPr>
          </a:p>
        </p:txBody>
      </p:sp>
      <p:sp>
        <p:nvSpPr>
          <p:cNvPr id="3" name="Content Placeholder 2"/>
          <p:cNvSpPr>
            <a:spLocks noGrp="1"/>
          </p:cNvSpPr>
          <p:nvPr>
            <p:ph idx="1"/>
          </p:nvPr>
        </p:nvSpPr>
        <p:spPr>
          <a:xfrm>
            <a:off x="1553845" y="1313815"/>
            <a:ext cx="7348220" cy="5208905"/>
          </a:xfrm>
        </p:spPr>
        <p:txBody>
          <a:bodyPr>
            <a:normAutofit/>
          </a:bodyPr>
          <a:lstStyle/>
          <a:p>
            <a:pPr marL="0" indent="457200" algn="just">
              <a:lnSpc>
                <a:spcPct val="150000"/>
              </a:lnSpc>
              <a:buFont typeface="Wingdings" panose="05000000000000000000" pitchFamily="2" charset="2"/>
              <a:buNone/>
            </a:pPr>
            <a:r>
              <a:rPr lang="en-IN" sz="2000" dirty="0">
                <a:latin typeface="Times New Roman" panose="02020603050405020304" pitchFamily="18" charset="0"/>
                <a:cs typeface="Times New Roman" panose="02020603050405020304" pitchFamily="18" charset="0"/>
              </a:rPr>
              <a:t>The existing system involves multiple studies using machine learning algorithms like Logistic Regression, ID3, and C4.5 to predict student placements in college. These studies achieved varying accuracies, with Logistic Regression reaching 83.33%, ID3 at 82.1%, and C4.5 at 80%. However, existing systems have limitations, such as neglecting relevant attribute selection and missing value handling, which can impact accuracy. The proposed system aims to address these shortcomings for a more robust and accurate prediction of student placements in campus recruitment.</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593" y="465318"/>
            <a:ext cx="9144763" cy="1320800"/>
          </a:xfrm>
        </p:spPr>
        <p:txBody>
          <a:bodyPr>
            <a:normAutofit/>
          </a:bodyPr>
          <a:lstStyle/>
          <a:p>
            <a:pPr algn="ctr"/>
            <a:r>
              <a:rPr lang="en-IN" sz="3800" dirty="0" err="1">
                <a:latin typeface="Algerian" panose="04020705040A02060702" pitchFamily="82" charset="0"/>
              </a:rPr>
              <a:t>DisadvantageS</a:t>
            </a:r>
            <a:r>
              <a:rPr lang="en-US" sz="3800" dirty="0">
                <a:latin typeface="Algerian" panose="04020705040A02060702" pitchFamily="82" charset="0"/>
              </a:rPr>
              <a:t> of Existing System</a:t>
            </a:r>
            <a:endParaRPr lang="en-IN" sz="3800" dirty="0">
              <a:latin typeface="Algerian" panose="04020705040A02060702" pitchFamily="82" charset="0"/>
            </a:endParaRPr>
          </a:p>
        </p:txBody>
      </p:sp>
      <p:sp>
        <p:nvSpPr>
          <p:cNvPr id="3" name="Content Placeholder 2"/>
          <p:cNvSpPr>
            <a:spLocks noGrp="1"/>
          </p:cNvSpPr>
          <p:nvPr>
            <p:ph idx="1"/>
          </p:nvPr>
        </p:nvSpPr>
        <p:spPr>
          <a:xfrm>
            <a:off x="650875" y="1195705"/>
            <a:ext cx="8132445" cy="5261610"/>
          </a:xfrm>
        </p:spPr>
        <p:txBody>
          <a:bodyPr>
            <a:noAutofit/>
          </a:bodyPr>
          <a:lstStyle/>
          <a:p>
            <a:pPr marR="179705" lvl="0" algn="just">
              <a:lnSpc>
                <a:spcPct val="150000"/>
              </a:lnSpc>
              <a:spcAft>
                <a:spcPts val="0"/>
              </a:spcAft>
              <a:buFont typeface="Wingdings" panose="05000000000000000000" charset="0"/>
              <a:buChar char="v"/>
            </a:pPr>
            <a:r>
              <a:rPr lang="en-IN" sz="1800" b="1" dirty="0">
                <a:solidFill>
                  <a:schemeClr val="tx1"/>
                </a:solidFill>
                <a:latin typeface="Times New Roman" panose="02020603050405020304" pitchFamily="18" charset="0"/>
                <a:cs typeface="Times New Roman" panose="02020603050405020304" pitchFamily="18" charset="0"/>
              </a:rPr>
              <a:t>Lack of Attribute Relevance:</a:t>
            </a:r>
            <a:endParaRPr lang="en-IN" sz="1800" b="1" dirty="0">
              <a:solidFill>
                <a:schemeClr val="tx1"/>
              </a:solidFill>
              <a:latin typeface="Times New Roman" panose="02020603050405020304" pitchFamily="18" charset="0"/>
              <a:cs typeface="Times New Roman" panose="02020603050405020304" pitchFamily="18" charset="0"/>
            </a:endParaRPr>
          </a:p>
          <a:p>
            <a:pPr marL="457200" marR="179705" lvl="1" indent="457200" algn="just">
              <a:lnSpc>
                <a:spcPct val="150000"/>
              </a:lnSpc>
              <a:spcAft>
                <a:spcPts val="0"/>
              </a:spcAft>
              <a:buFont typeface="Wingdings" panose="05000000000000000000" charset="0"/>
              <a:buNone/>
            </a:pPr>
            <a:r>
              <a:rPr lang="en-IN" sz="1800" dirty="0">
                <a:solidFill>
                  <a:schemeClr val="tx1"/>
                </a:solidFill>
                <a:latin typeface="Times New Roman" panose="02020603050405020304" pitchFamily="18" charset="0"/>
                <a:cs typeface="Times New Roman" panose="02020603050405020304" pitchFamily="18" charset="0"/>
              </a:rPr>
              <a:t>The existing system lacks effective attribute selection, including irrelevant features that may hinder the accuracy of placement predictions.</a:t>
            </a: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r>
              <a:rPr lang="en-IN" sz="1800" b="1" dirty="0">
                <a:solidFill>
                  <a:schemeClr val="tx1"/>
                </a:solidFill>
                <a:latin typeface="Times New Roman" panose="02020603050405020304" pitchFamily="18" charset="0"/>
                <a:cs typeface="Times New Roman" panose="02020603050405020304" pitchFamily="18" charset="0"/>
              </a:rPr>
              <a:t>Missing Value Handling:</a:t>
            </a:r>
            <a:endParaRPr lang="en-IN" sz="1800" b="1" dirty="0">
              <a:solidFill>
                <a:schemeClr val="tx1"/>
              </a:solidFill>
              <a:latin typeface="Times New Roman" panose="02020603050405020304" pitchFamily="18" charset="0"/>
              <a:cs typeface="Times New Roman" panose="02020603050405020304" pitchFamily="18" charset="0"/>
            </a:endParaRPr>
          </a:p>
          <a:p>
            <a:pPr marL="457200" marR="179705" lvl="1" indent="457200" algn="just">
              <a:lnSpc>
                <a:spcPct val="150000"/>
              </a:lnSpc>
              <a:spcAft>
                <a:spcPts val="0"/>
              </a:spcAft>
              <a:buFont typeface="Wingdings" panose="05000000000000000000" charset="0"/>
              <a:buNone/>
            </a:pPr>
            <a:r>
              <a:rPr lang="en-IN" sz="1800" dirty="0">
                <a:solidFill>
                  <a:schemeClr val="tx1"/>
                </a:solidFill>
                <a:latin typeface="Times New Roman" panose="02020603050405020304" pitchFamily="18" charset="0"/>
                <a:cs typeface="Times New Roman" panose="02020603050405020304" pitchFamily="18" charset="0"/>
              </a:rPr>
              <a:t>A notable disadvantage is the absence of a mechanism to handle missing values in the data, potentially leading to biased predictions and reduced reliability.</a:t>
            </a: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r>
              <a:rPr lang="en-IN" sz="1800" b="1" dirty="0">
                <a:solidFill>
                  <a:schemeClr val="tx1"/>
                </a:solidFill>
                <a:latin typeface="Times New Roman" panose="02020603050405020304" pitchFamily="18" charset="0"/>
                <a:cs typeface="Times New Roman" panose="02020603050405020304" pitchFamily="18" charset="0"/>
              </a:rPr>
              <a:t>Limited Algorithmic Diversity</a:t>
            </a:r>
            <a:r>
              <a:rPr lang="en-US" altLang="en-IN" sz="1800" b="1" dirty="0">
                <a:solidFill>
                  <a:schemeClr val="tx1"/>
                </a:solidFill>
                <a:latin typeface="Times New Roman" panose="02020603050405020304" pitchFamily="18" charset="0"/>
                <a:cs typeface="Times New Roman" panose="02020603050405020304" pitchFamily="18" charset="0"/>
              </a:rPr>
              <a:t>:</a:t>
            </a:r>
            <a:endParaRPr lang="en-IN" sz="1800" dirty="0">
              <a:solidFill>
                <a:schemeClr val="tx1"/>
              </a:solidFill>
              <a:latin typeface="Times New Roman" panose="02020603050405020304" pitchFamily="18" charset="0"/>
              <a:cs typeface="Times New Roman" panose="02020603050405020304" pitchFamily="18" charset="0"/>
            </a:endParaRPr>
          </a:p>
          <a:p>
            <a:pPr marL="457200" marR="179705" lvl="1" indent="457200" algn="just">
              <a:lnSpc>
                <a:spcPct val="150000"/>
              </a:lnSpc>
              <a:spcAft>
                <a:spcPts val="0"/>
              </a:spcAft>
              <a:buFont typeface="Wingdings" panose="05000000000000000000" charset="0"/>
              <a:buNone/>
            </a:pPr>
            <a:r>
              <a:rPr lang="en-IN" sz="1800" dirty="0">
                <a:solidFill>
                  <a:schemeClr val="tx1"/>
                </a:solidFill>
                <a:latin typeface="Times New Roman" panose="02020603050405020304" pitchFamily="18" charset="0"/>
                <a:cs typeface="Times New Roman" panose="02020603050405020304" pitchFamily="18" charset="0"/>
              </a:rPr>
              <a:t>The reliance on a narrow set of classification algorithms, without exploring a broader range, limits the system's ability to capture nuanced patterns in student placement data.</a:t>
            </a: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endParaRPr lang="en-IN" sz="1800" dirty="0">
              <a:solidFill>
                <a:schemeClr val="tx1"/>
              </a:solidFill>
              <a:latin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charset="0"/>
              <a:buChar char="v"/>
            </a:pPr>
            <a:endParaRPr lang="en-IN"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Algerian" panose="04020705040A02060702" pitchFamily="82" charset="0"/>
              </a:rPr>
              <a:t>Proposed system</a:t>
            </a:r>
            <a:endParaRPr lang="en-IN" sz="4000" dirty="0">
              <a:latin typeface="Algerian" panose="04020705040A02060702" pitchFamily="82" charset="0"/>
            </a:endParaRPr>
          </a:p>
        </p:txBody>
      </p:sp>
      <p:sp>
        <p:nvSpPr>
          <p:cNvPr id="3" name="Content Placeholder 2"/>
          <p:cNvSpPr>
            <a:spLocks noGrp="1"/>
          </p:cNvSpPr>
          <p:nvPr>
            <p:ph sz="half" idx="1"/>
          </p:nvPr>
        </p:nvSpPr>
        <p:spPr/>
        <p:txBody>
          <a:bodyPr>
            <a:noAutofit/>
          </a:bodyPr>
          <a:lstStyle/>
          <a:p>
            <a:pPr marL="0" indent="0" algn="just">
              <a:lnSpc>
                <a:spcPct val="110000"/>
              </a:lnSpc>
              <a:buNone/>
            </a:pPr>
            <a:r>
              <a:rPr lang="en-US" b="0" i="0" dirty="0">
                <a:solidFill>
                  <a:schemeClr val="tx1"/>
                </a:solidFill>
                <a:latin typeface="Times New Roman" panose="02020603050405020304" pitchFamily="18" charset="0"/>
                <a:cs typeface="Times New Roman" panose="02020603050405020304" pitchFamily="18" charset="0"/>
              </a:rPr>
              <a:t>	In Placement Prediction system predicts the probability of a undergrad students getting placed in a company by applying classification algorithms such as Decision tree and Random forest. The main objective of this model is to predict whether the student he/she gets placed or not in campus recruitment. For this the data consider is the academic history of student like overall percentage, backlogs, credits. The algorithms are applied on the previous years data of the students.</a:t>
            </a:r>
            <a:endParaRPr lang="en-IN" dirty="0"/>
          </a:p>
        </p:txBody>
      </p:sp>
      <p:pic>
        <p:nvPicPr>
          <p:cNvPr id="101" name="Content Placeholder 100"/>
          <p:cNvPicPr>
            <a:picLocks noChangeAspect="1"/>
          </p:cNvPicPr>
          <p:nvPr>
            <p:ph sz="half" idx="2"/>
          </p:nvPr>
        </p:nvPicPr>
        <p:blipFill>
          <a:blip r:embed="rId1"/>
          <a:stretch>
            <a:fillRect/>
          </a:stretch>
        </p:blipFill>
        <p:spPr>
          <a:xfrm>
            <a:off x="5200650" y="2246630"/>
            <a:ext cx="4486910" cy="32632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8" y="263371"/>
            <a:ext cx="9105858" cy="1320800"/>
          </a:xfrm>
        </p:spPr>
        <p:txBody>
          <a:bodyPr>
            <a:normAutofit/>
          </a:bodyPr>
          <a:lstStyle/>
          <a:p>
            <a:pPr algn="ctr"/>
            <a:r>
              <a:rPr lang="en-US" sz="4000" dirty="0">
                <a:latin typeface="Algerian" panose="04020705040A02060702" pitchFamily="82" charset="0"/>
              </a:rPr>
              <a:t>Advantages of proposed system</a:t>
            </a:r>
            <a:endParaRPr lang="en-IN" sz="4000" dirty="0">
              <a:latin typeface="Algerian" panose="04020705040A02060702" pitchFamily="82" charset="0"/>
            </a:endParaRPr>
          </a:p>
        </p:txBody>
      </p:sp>
      <p:sp>
        <p:nvSpPr>
          <p:cNvPr id="3" name="Content Placeholder 2"/>
          <p:cNvSpPr>
            <a:spLocks noGrp="1"/>
          </p:cNvSpPr>
          <p:nvPr>
            <p:ph idx="1"/>
          </p:nvPr>
        </p:nvSpPr>
        <p:spPr>
          <a:xfrm>
            <a:off x="819785" y="1513205"/>
            <a:ext cx="8209915" cy="4351655"/>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IN" sz="1800" dirty="0">
                <a:effectLst/>
                <a:latin typeface="Times New Roman" panose="02020603050405020304" pitchFamily="18" charset="0"/>
                <a:ea typeface="Times New Roman" panose="02020603050405020304" pitchFamily="18" charset="0"/>
              </a:rPr>
              <a:t>Some of the attributes in the initial dataset that was not pertinent (relevant) to the experiment goal were ignored. The attributes name, roll no, credits, backlogs, whether placed or not, b.tech % ,gender are not used.</a:t>
            </a:r>
            <a:endParaRPr lang="en-IN" sz="1800" dirty="0">
              <a:effectLst/>
              <a:latin typeface="Times New Roman" panose="02020603050405020304" pitchFamily="18" charset="0"/>
              <a:ea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r>
              <a:rPr lang="en-IN" sz="1800" dirty="0">
                <a:effectLst/>
                <a:latin typeface="Times New Roman" panose="02020603050405020304" pitchFamily="18" charset="0"/>
                <a:ea typeface="Times New Roman" panose="02020603050405020304" pitchFamily="18" charset="0"/>
              </a:rPr>
              <a:t>The random forest algorithm can also be thought of as an ensemble method in machine learning. The input to a random forest algorithm is a dataset consisting of records, with attributes. Random subsets of the input are created.</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98" y="189328"/>
            <a:ext cx="10515600" cy="1325563"/>
          </a:xfrm>
        </p:spPr>
        <p:txBody>
          <a:bodyPr>
            <a:normAutofit/>
          </a:bodyPr>
          <a:lstStyle/>
          <a:p>
            <a:pPr algn="ctr"/>
            <a:r>
              <a:rPr lang="en-US" sz="4000" dirty="0">
                <a:latin typeface="Algerian" panose="04020705040A02060702" pitchFamily="82" charset="0"/>
              </a:rPr>
              <a:t>Requirements specification</a:t>
            </a:r>
            <a:endParaRPr lang="en-US" sz="4000" dirty="0">
              <a:latin typeface="Algerian" panose="04020705040A02060702" pitchFamily="82" charset="0"/>
            </a:endParaRPr>
          </a:p>
        </p:txBody>
      </p:sp>
      <p:sp>
        <p:nvSpPr>
          <p:cNvPr id="5" name="Content Placeholder 4"/>
          <p:cNvSpPr>
            <a:spLocks noGrp="1"/>
          </p:cNvSpPr>
          <p:nvPr>
            <p:ph idx="1"/>
          </p:nvPr>
        </p:nvSpPr>
        <p:spPr>
          <a:xfrm>
            <a:off x="822158" y="1309351"/>
            <a:ext cx="5273842" cy="5222793"/>
          </a:xfrm>
        </p:spPr>
        <p:txBody>
          <a:bodyPr>
            <a:normAutofit/>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Hardware requirements :</a:t>
            </a:r>
            <a:endParaRPr lang="en-US" sz="20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System            :    </a:t>
            </a:r>
            <a:r>
              <a:rPr lang="en-US" dirty="0">
                <a:solidFill>
                  <a:schemeClr val="tx1"/>
                </a:solidFill>
                <a:latin typeface="Times New Roman" panose="02020603050405020304" pitchFamily="18" charset="0"/>
                <a:cs typeface="Times New Roman" panose="02020603050405020304" pitchFamily="18" charset="0"/>
              </a:rPr>
              <a:t>Windows</a:t>
            </a: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Processor        :    </a:t>
            </a:r>
            <a:r>
              <a:rPr lang="en-US" dirty="0">
                <a:solidFill>
                  <a:schemeClr val="tx1"/>
                </a:solidFill>
                <a:latin typeface="Times New Roman" panose="02020603050405020304" pitchFamily="18" charset="0"/>
                <a:cs typeface="Times New Roman" panose="02020603050405020304" pitchFamily="18" charset="0"/>
              </a:rPr>
              <a:t>Pentium IV or higher</a:t>
            </a: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Hard disk       :    </a:t>
            </a:r>
            <a:r>
              <a:rPr lang="en-US" dirty="0">
                <a:solidFill>
                  <a:schemeClr val="tx1"/>
                </a:solidFill>
                <a:latin typeface="Times New Roman" panose="02020603050405020304" pitchFamily="18" charset="0"/>
                <a:cs typeface="Times New Roman" panose="02020603050405020304" pitchFamily="18" charset="0"/>
              </a:rPr>
              <a:t>40 GB</a:t>
            </a: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RAM               :    </a:t>
            </a:r>
            <a:r>
              <a:rPr lang="en-US" dirty="0">
                <a:solidFill>
                  <a:schemeClr val="tx1"/>
                </a:solidFill>
                <a:latin typeface="Times New Roman" panose="02020603050405020304" pitchFamily="18" charset="0"/>
                <a:cs typeface="Times New Roman" panose="02020603050405020304" pitchFamily="18" charset="0"/>
              </a:rPr>
              <a:t>4 GB</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b="1" dirty="0">
              <a:solidFill>
                <a:schemeClr val="tx1"/>
              </a:solidFill>
              <a:latin typeface="Times New Roman" panose="02020603050405020304" pitchFamily="18" charset="0"/>
              <a:cs typeface="Times New Roman" panose="02020603050405020304" pitchFamily="18" charset="0"/>
            </a:endParaRPr>
          </a:p>
          <a:p>
            <a:pPr marL="0" indent="0">
              <a:buNone/>
            </a:pPr>
            <a:r>
              <a:rPr lang="en-IN" sz="2000" b="1" dirty="0">
                <a:solidFill>
                  <a:schemeClr val="tx1"/>
                </a:solidFill>
                <a:latin typeface="Times New Roman" panose="02020603050405020304" pitchFamily="18" charset="0"/>
                <a:cs typeface="Times New Roman" panose="02020603050405020304" pitchFamily="18" charset="0"/>
              </a:rPr>
              <a:t>Software requirements :</a:t>
            </a:r>
            <a:endParaRPr lang="en-IN" sz="20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Operating System   :     </a:t>
            </a:r>
            <a:r>
              <a:rPr lang="en-IN" dirty="0">
                <a:solidFill>
                  <a:schemeClr val="tx1"/>
                </a:solidFill>
                <a:latin typeface="Times New Roman" panose="02020603050405020304" pitchFamily="18" charset="0"/>
                <a:cs typeface="Times New Roman" panose="02020603050405020304" pitchFamily="18" charset="0"/>
              </a:rPr>
              <a:t>Windows 10</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Coding Language    :     </a:t>
            </a:r>
            <a:r>
              <a:rPr lang="en-IN" dirty="0">
                <a:solidFill>
                  <a:schemeClr val="tx1"/>
                </a:solidFill>
                <a:latin typeface="Times New Roman" panose="02020603050405020304" pitchFamily="18" charset="0"/>
                <a:cs typeface="Times New Roman" panose="02020603050405020304" pitchFamily="18" charset="0"/>
              </a:rPr>
              <a:t>Python</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Framework              :     </a:t>
            </a:r>
            <a:r>
              <a:rPr lang="en-IN" dirty="0">
                <a:solidFill>
                  <a:schemeClr val="tx1"/>
                </a:solidFill>
                <a:latin typeface="Times New Roman" panose="02020603050405020304" pitchFamily="18" charset="0"/>
                <a:cs typeface="Times New Roman" panose="02020603050405020304" pitchFamily="18" charset="0"/>
              </a:rPr>
              <a:t>Django</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Designing                 :     </a:t>
            </a:r>
            <a:r>
              <a:rPr lang="en-IN" dirty="0">
                <a:solidFill>
                  <a:schemeClr val="tx1"/>
                </a:solidFill>
                <a:latin typeface="Times New Roman" panose="02020603050405020304" pitchFamily="18" charset="0"/>
                <a:cs typeface="Times New Roman" panose="02020603050405020304" pitchFamily="18" charset="0"/>
              </a:rPr>
              <a:t>HTML, CSS, JavaScript</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Data Base                 :     </a:t>
            </a:r>
            <a:r>
              <a:rPr lang="en-IN" dirty="0">
                <a:solidFill>
                  <a:schemeClr val="tx1"/>
                </a:solidFill>
                <a:latin typeface="Times New Roman" panose="02020603050405020304" pitchFamily="18" charset="0"/>
                <a:cs typeface="Times New Roman" panose="02020603050405020304" pitchFamily="18" charset="0"/>
              </a:rPr>
              <a:t>MySQL</a:t>
            </a:r>
            <a:r>
              <a:rPr lang="en-IN" b="1" dirty="0">
                <a:solidFill>
                  <a:schemeClr val="tx1"/>
                </a:solidFill>
                <a:latin typeface="Times New Roman" panose="02020603050405020304" pitchFamily="18" charset="0"/>
                <a:cs typeface="Times New Roman" panose="02020603050405020304" pitchFamily="18" charset="0"/>
              </a:rPr>
              <a:t> </a:t>
            </a:r>
            <a:endParaRPr lang="en-IN"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ardware vs. Software Development: Similarities and Difference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91159" y="602417"/>
            <a:ext cx="7407770" cy="5724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10474</Words>
  <Application>WPS Presentation</Application>
  <PresentationFormat>Widescreen</PresentationFormat>
  <Paragraphs>172</Paragraphs>
  <Slides>29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SimSun</vt:lpstr>
      <vt:lpstr>Wingdings</vt:lpstr>
      <vt:lpstr>Wingdings 3</vt:lpstr>
      <vt:lpstr>Symbol</vt:lpstr>
      <vt:lpstr>Arial</vt:lpstr>
      <vt:lpstr>Times New Roman</vt:lpstr>
      <vt:lpstr>Century</vt:lpstr>
      <vt:lpstr>Algerian</vt:lpstr>
      <vt:lpstr>Bahnschrift SemiBold</vt:lpstr>
      <vt:lpstr>Gabriola</vt:lpstr>
      <vt:lpstr>Wingdings</vt:lpstr>
      <vt:lpstr>Calibri</vt:lpstr>
      <vt:lpstr>Trebuchet MS</vt:lpstr>
      <vt:lpstr>Microsoft YaHei</vt:lpstr>
      <vt:lpstr>Arial Unicode MS</vt:lpstr>
      <vt:lpstr>Facet</vt:lpstr>
      <vt:lpstr>CMR TECHNICAL CAMPUS UGC AUTONOMOUS Accredited by NBA &amp; NAAC with ‘A’ Grade Approved by AICTE, New Delhi and JNTU, Hyderabad Kandlakoya(V), Medchal Road, Hyderabad-501401, Telangana Department of Computer Science and Engineering   CAMPUS PLACEMENTS PREDICTION &amp; ANALYSIS USING MACHINE LEARNING </vt:lpstr>
      <vt:lpstr>CONTENTS</vt:lpstr>
      <vt:lpstr>INTRODUCTION</vt:lpstr>
      <vt:lpstr>ABSTRACT</vt:lpstr>
      <vt:lpstr>EXISTING SYSTEM</vt:lpstr>
      <vt:lpstr>DisadvantageS of Existing System</vt:lpstr>
      <vt:lpstr>Proposed system</vt:lpstr>
      <vt:lpstr>Advantages of proposed system</vt:lpstr>
      <vt:lpstr>Requirements specification</vt:lpstr>
      <vt:lpstr>NOVELTY</vt:lpstr>
      <vt:lpstr>						ARCHITECTURE</vt:lpstr>
      <vt:lpstr>MODULES</vt:lpstr>
      <vt:lpstr>UML DIAGRAMS</vt:lpstr>
      <vt:lpstr>UML DIAGRAMS</vt:lpstr>
      <vt:lpstr>UML DIAGRAMS</vt:lpstr>
      <vt:lpstr>UML DIAGRAMS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577- G.Vamshi-CSE-B</cp:lastModifiedBy>
  <cp:revision>36</cp:revision>
  <dcterms:created xsi:type="dcterms:W3CDTF">2023-03-19T14:05:00Z</dcterms:created>
  <dcterms:modified xsi:type="dcterms:W3CDTF">2024-03-22T14:19:02Z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2FE417F9D14C472C8249EF536C9919F5_13</vt:lpwstr>
  </property>
  <property fmtid="{D5CDD505-2E9C-101B-9397-08002B2CF9AE}" pid="3" name="KSOProductBuildVer">
    <vt:lpwstr>1033-12.2.0.13489</vt:lpwstr>
  </property>
</Properties>
</file>